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3" r:id="rId1"/>
  </p:sldMasterIdLst>
  <p:notesMasterIdLst>
    <p:notesMasterId r:id="rId25"/>
  </p:notesMasterIdLst>
  <p:sldIdLst>
    <p:sldId id="256" r:id="rId2"/>
    <p:sldId id="257" r:id="rId3"/>
    <p:sldId id="258" r:id="rId4"/>
    <p:sldId id="269" r:id="rId5"/>
    <p:sldId id="259" r:id="rId6"/>
    <p:sldId id="270" r:id="rId7"/>
    <p:sldId id="271" r:id="rId8"/>
    <p:sldId id="279" r:id="rId9"/>
    <p:sldId id="280" r:id="rId10"/>
    <p:sldId id="262" r:id="rId11"/>
    <p:sldId id="260" r:id="rId12"/>
    <p:sldId id="263" r:id="rId13"/>
    <p:sldId id="264" r:id="rId14"/>
    <p:sldId id="276" r:id="rId15"/>
    <p:sldId id="277" r:id="rId16"/>
    <p:sldId id="266" r:id="rId17"/>
    <p:sldId id="267" r:id="rId18"/>
    <p:sldId id="274" r:id="rId19"/>
    <p:sldId id="272" r:id="rId20"/>
    <p:sldId id="275" r:id="rId21"/>
    <p:sldId id="278" r:id="rId22"/>
    <p:sldId id="265" r:id="rId23"/>
    <p:sldId id="27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ng kuang" initials="lk" lastIdx="1" clrIdx="0">
    <p:extLst>
      <p:ext uri="{19B8F6BF-5375-455C-9EA6-DF929625EA0E}">
        <p15:presenceInfo xmlns:p15="http://schemas.microsoft.com/office/powerpoint/2012/main" userId="377e8a90efc0f8e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32"/>
    <p:restoredTop sz="94951"/>
  </p:normalViewPr>
  <p:slideViewPr>
    <p:cSldViewPr snapToGrid="0" snapToObjects="1">
      <p:cViewPr varScale="1">
        <p:scale>
          <a:sx n="94" d="100"/>
          <a:sy n="94" d="100"/>
        </p:scale>
        <p:origin x="224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7T20:36:23.956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A1893-8BA4-AF47-A18A-BF9E85E8DE7B}" type="datetimeFigureOut">
              <a:rPr lang="en-US" smtClean="0"/>
              <a:t>3/17/18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FB6A6-93AE-864B-8689-4F4B3002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58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FB6A6-93AE-864B-8689-4F4B30020E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02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E119-CCD3-5645-95C1-2A5EF4C13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4E2CC4-C13A-EC4C-BF6C-76B0A539CB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A79E8-9C9F-894E-8AE6-D775E9CA3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20013-6027-CC47-99D6-A7CF00BB3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6796C-863B-8D44-B7B4-758042BE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155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9575D-BDA6-0547-B817-B4470B8B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586D3-EB14-094E-A4F0-F087BB01B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7DDC0-487D-3649-8E4F-F4C0A0FCC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174B3-E6F7-664C-A4EF-9F0D8B6B5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06D74-AAB4-B444-970E-DA636C40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0B572D-2BFB-B245-99CA-50D0D7C00D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6A6F12-A615-FD44-88CF-AE8BD3AF6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66581-AD66-3D4C-8D6F-E560B41E1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8A637-C891-5F4A-A7D3-AB8D0D93B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ACAFE-376D-9C49-801A-717D82718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41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AA652-21D4-0549-872D-50A94E0CD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3761D-300D-0C40-84A0-36A90FEF8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950FA-61A5-C144-8189-BDCB5720A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3/17/18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F45F0-0C19-FE40-8AB8-13CC0DE7C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7A95F-8A97-D942-98E9-B9A6F0D66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081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02B99-135B-E94D-B9C7-BE92F2EA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8063C-D045-3245-878A-3E60388E9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CF9F8-F91C-484A-A154-CB9CAD877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22D01-200D-7747-AFF2-021AA05B5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FAD47-E400-BA4C-9B73-0F8DD7AE4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981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8DA0-E940-AB47-A98B-1D4C7704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89D93-8B7A-5C45-9EE9-7F3978CDB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BB09B-278E-654B-9A39-7AC346D36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86344-E8F3-F245-A5EB-B7A7EFBA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3/17/18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D17863-5DFC-7441-9483-4B223D969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D5AC0-7E68-4443-B78B-6C5FDD963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40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B69F-A091-FB47-AC4B-956CB49BD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9294E-EA28-D14D-A525-68B450811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79DB6F-C9E3-F84B-B7F1-352E911EF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4226-7891-9A4A-9C7B-FB57C523DA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FD0ED2-A9FE-EE4D-8694-884A1106BE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F7CD5B-DB7D-384C-B80A-BFB6BB2DD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35B9B4-8969-4D45-8D73-FF308AD8E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EC45B1-18FB-5040-8D6D-C79173B8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318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075CC-4FCF-E64E-A467-15DB950A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B2315-BE5C-4146-9308-EB8BF2314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C2CDD-81DA-1949-90F1-74F335390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7676E3-C18B-DE44-A8BB-B5D7BECCE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061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85715D-113B-9148-8C47-9DEE21466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87D289-4591-5E4E-8FFB-F915AD40B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8DE35-5426-ED4E-9387-BEA1BE3CA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839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223AC-2B16-A94D-A6F3-D5836354C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8750D-6ED5-4546-AEA6-20E8B9A3B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FB144C-F3B7-7A4B-BF99-0982A4373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DF1B5-DC3C-9647-8A27-48BCF7A22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B8B8A-2914-A74B-A62B-426B95E8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FE3AE-2F96-BF40-8C9B-726C73C6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744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AAC2B-770C-8D48-B929-F444894C8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9EB2A1-5BB5-934A-A253-8193197DD7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E2DA7-FAC6-AF44-AD35-AA7B42C60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111762-3BD3-4F41-AFE6-5133AAC26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77C12-21AF-4D4D-9A16-C359EA19A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D03EE-96A4-B846-8C85-9B6841EA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60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24853-7808-3D4C-9835-01C09BA92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24C4D-7F51-1E42-A376-A79857DDB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D82B7-0D1D-E247-B4FA-6C8BAD2DC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AD81A-26A5-1949-81D4-5A11F0F7A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FD045-A9A3-AC4B-B90B-2BA56E765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9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10.12.0.26:8889/notebooks/Ownership%20Timeline%20Clean%20Up-ticket%20233_V2.ipynb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36B4-555F-584E-959B-2B5A35B685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Predictive model for user online payment engagement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0AE59-FDF2-FC42-BE72-BAF9ADBA43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Liang kuang</a:t>
            </a:r>
          </a:p>
          <a:p>
            <a:r>
              <a:rPr lang="en-US" dirty="0"/>
              <a:t>2018-03-18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60F17-B0ED-5C4A-AB40-51C2C068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67923"/>
            <a:ext cx="2834230" cy="189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91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01200-07B3-F149-8C27-87687B068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(after 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C6E59-9BE9-4A42-B04D-75B7E41CF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Upsampling</a:t>
            </a:r>
            <a:r>
              <a:rPr lang="en-US" dirty="0"/>
              <a:t>  (two methods)</a:t>
            </a:r>
          </a:p>
          <a:p>
            <a:r>
              <a:rPr lang="en-US" dirty="0"/>
              <a:t>2. </a:t>
            </a:r>
            <a:r>
              <a:rPr lang="en-US" dirty="0" err="1"/>
              <a:t>Downsampling</a:t>
            </a:r>
            <a:endParaRPr lang="en-US" dirty="0"/>
          </a:p>
          <a:p>
            <a:r>
              <a:rPr lang="en-US" dirty="0"/>
              <a:t>3. 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1923194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gnetic Disk 3">
            <a:extLst>
              <a:ext uri="{FF2B5EF4-FFF2-40B4-BE49-F238E27FC236}">
                <a16:creationId xmlns:a16="http://schemas.microsoft.com/office/drawing/2014/main" id="{BE501B7E-4AB9-DF40-9ECD-52232C2F3AEA}"/>
              </a:ext>
            </a:extLst>
          </p:cNvPr>
          <p:cNvSpPr/>
          <p:nvPr/>
        </p:nvSpPr>
        <p:spPr>
          <a:xfrm>
            <a:off x="10397171" y="4546902"/>
            <a:ext cx="1145894" cy="512680"/>
          </a:xfrm>
          <a:prstGeom prst="flowChartMagneticDisk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0D85AB-E8CB-CD4C-9FBB-4C567A674B38}"/>
              </a:ext>
            </a:extLst>
          </p:cNvPr>
          <p:cNvGrpSpPr/>
          <p:nvPr/>
        </p:nvGrpSpPr>
        <p:grpSpPr>
          <a:xfrm>
            <a:off x="533884" y="1049205"/>
            <a:ext cx="1260175" cy="1543524"/>
            <a:chOff x="844951" y="2222339"/>
            <a:chExt cx="2280213" cy="2419109"/>
          </a:xfr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2" name="Can 21">
              <a:extLst>
                <a:ext uri="{FF2B5EF4-FFF2-40B4-BE49-F238E27FC236}">
                  <a16:creationId xmlns:a16="http://schemas.microsoft.com/office/drawing/2014/main" id="{222874EC-AAEA-A94B-AD5C-83E4E81BCBC3}"/>
                </a:ext>
              </a:extLst>
            </p:cNvPr>
            <p:cNvSpPr/>
            <p:nvPr/>
          </p:nvSpPr>
          <p:spPr>
            <a:xfrm>
              <a:off x="1481559" y="3032567"/>
              <a:ext cx="1006998" cy="1608881"/>
            </a:xfrm>
            <a:prstGeom prst="ca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9636E8AF-8033-4F42-AF12-2AECC9676E24}"/>
                </a:ext>
              </a:extLst>
            </p:cNvPr>
            <p:cNvSpPr/>
            <p:nvPr/>
          </p:nvSpPr>
          <p:spPr>
            <a:xfrm rot="10800000">
              <a:off x="844951" y="2436470"/>
              <a:ext cx="2280213" cy="14005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9FCB301-2CBA-2A42-BD12-B34C6B739E87}"/>
                </a:ext>
              </a:extLst>
            </p:cNvPr>
            <p:cNvSpPr/>
            <p:nvPr/>
          </p:nvSpPr>
          <p:spPr>
            <a:xfrm>
              <a:off x="844951" y="2222339"/>
              <a:ext cx="2280213" cy="35881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</a:rPr>
                <a:t>Raw Data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37A998EE-C240-674A-9938-98629538B693}"/>
              </a:ext>
            </a:extLst>
          </p:cNvPr>
          <p:cNvSpPr/>
          <p:nvPr/>
        </p:nvSpPr>
        <p:spPr>
          <a:xfrm>
            <a:off x="2695478" y="3486873"/>
            <a:ext cx="103129" cy="11767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0000"/>
                  <a:lumOff val="30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E7ADD8-B388-8C48-AB56-A059AE947BEC}"/>
              </a:ext>
            </a:extLst>
          </p:cNvPr>
          <p:cNvGrpSpPr/>
          <p:nvPr/>
        </p:nvGrpSpPr>
        <p:grpSpPr>
          <a:xfrm>
            <a:off x="2612007" y="3728974"/>
            <a:ext cx="240551" cy="808299"/>
            <a:chOff x="3225482" y="3728974"/>
            <a:chExt cx="240551" cy="80829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20EA937-557D-734C-A462-A31BBB900294}"/>
                </a:ext>
              </a:extLst>
            </p:cNvPr>
            <p:cNvSpPr/>
            <p:nvPr/>
          </p:nvSpPr>
          <p:spPr>
            <a:xfrm>
              <a:off x="3333509" y="3728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F437CED-5F9B-714E-BEA0-050AFFE32F53}"/>
                </a:ext>
              </a:extLst>
            </p:cNvPr>
            <p:cNvSpPr/>
            <p:nvPr/>
          </p:nvSpPr>
          <p:spPr>
            <a:xfrm>
              <a:off x="3393309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C435A05-7263-0445-97AA-30AFE26DC35C}"/>
                </a:ext>
              </a:extLst>
            </p:cNvPr>
            <p:cNvSpPr/>
            <p:nvPr/>
          </p:nvSpPr>
          <p:spPr>
            <a:xfrm>
              <a:off x="3418384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357C4AC-D2EE-5A47-8A81-88910E777751}"/>
                </a:ext>
              </a:extLst>
            </p:cNvPr>
            <p:cNvSpPr/>
            <p:nvPr/>
          </p:nvSpPr>
          <p:spPr>
            <a:xfrm>
              <a:off x="3420314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91D6CC-14DE-614D-893D-07E60FA10CEF}"/>
                </a:ext>
              </a:extLst>
            </p:cNvPr>
            <p:cNvSpPr/>
            <p:nvPr/>
          </p:nvSpPr>
          <p:spPr>
            <a:xfrm>
              <a:off x="3410669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A587A6F-3CF3-CC40-83D6-2C6E6350FCD7}"/>
                </a:ext>
              </a:extLst>
            </p:cNvPr>
            <p:cNvSpPr/>
            <p:nvPr/>
          </p:nvSpPr>
          <p:spPr>
            <a:xfrm>
              <a:off x="341260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2CFACEA-AC62-2E48-A483-18C0D39C9E25}"/>
                </a:ext>
              </a:extLst>
            </p:cNvPr>
            <p:cNvSpPr/>
            <p:nvPr/>
          </p:nvSpPr>
          <p:spPr>
            <a:xfrm>
              <a:off x="3277565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3FB7071-EDD4-004C-80CF-FB9D03B3638E}"/>
                </a:ext>
              </a:extLst>
            </p:cNvPr>
            <p:cNvSpPr/>
            <p:nvPr/>
          </p:nvSpPr>
          <p:spPr>
            <a:xfrm>
              <a:off x="3337368" y="4022200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C4986D8-7268-6541-AD72-0C5DC8FB412E}"/>
                </a:ext>
              </a:extLst>
            </p:cNvPr>
            <p:cNvSpPr/>
            <p:nvPr/>
          </p:nvSpPr>
          <p:spPr>
            <a:xfrm>
              <a:off x="3327722" y="4174599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066AD54-B00D-9747-8343-59DDF7E07AD3}"/>
                </a:ext>
              </a:extLst>
            </p:cNvPr>
            <p:cNvSpPr/>
            <p:nvPr/>
          </p:nvSpPr>
          <p:spPr>
            <a:xfrm>
              <a:off x="3329651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FFC3BC5-B558-E84C-9C94-6DD8E61DB6BC}"/>
                </a:ext>
              </a:extLst>
            </p:cNvPr>
            <p:cNvSpPr/>
            <p:nvPr/>
          </p:nvSpPr>
          <p:spPr>
            <a:xfrm>
              <a:off x="333158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7D36388-AAAD-B94A-B3EE-870D38D25FA3}"/>
                </a:ext>
              </a:extLst>
            </p:cNvPr>
            <p:cNvSpPr/>
            <p:nvPr/>
          </p:nvSpPr>
          <p:spPr>
            <a:xfrm>
              <a:off x="3244773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A78F0B8-9614-D242-BE22-4DB40328F6DB}"/>
                </a:ext>
              </a:extLst>
            </p:cNvPr>
            <p:cNvSpPr/>
            <p:nvPr/>
          </p:nvSpPr>
          <p:spPr>
            <a:xfrm>
              <a:off x="3235125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7BF8AE6-D209-A44A-A7A6-BBC7F9B6F5C4}"/>
                </a:ext>
              </a:extLst>
            </p:cNvPr>
            <p:cNvSpPr/>
            <p:nvPr/>
          </p:nvSpPr>
          <p:spPr>
            <a:xfrm>
              <a:off x="3225482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2AAD231-DA62-C44D-BF28-27545F4B7935}"/>
                </a:ext>
              </a:extLst>
            </p:cNvPr>
            <p:cNvSpPr/>
            <p:nvPr/>
          </p:nvSpPr>
          <p:spPr>
            <a:xfrm>
              <a:off x="3227414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5898358-2877-FE4D-9066-DA96A9A27482}"/>
              </a:ext>
            </a:extLst>
          </p:cNvPr>
          <p:cNvGrpSpPr/>
          <p:nvPr/>
        </p:nvGrpSpPr>
        <p:grpSpPr>
          <a:xfrm>
            <a:off x="3910902" y="3738603"/>
            <a:ext cx="240551" cy="808299"/>
            <a:chOff x="3225482" y="3728974"/>
            <a:chExt cx="240551" cy="808299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BAE63F3-76C1-9E4D-A224-57417D9CF041}"/>
                </a:ext>
              </a:extLst>
            </p:cNvPr>
            <p:cNvSpPr/>
            <p:nvPr/>
          </p:nvSpPr>
          <p:spPr>
            <a:xfrm>
              <a:off x="3333509" y="3728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E48C10A-7BD1-6344-BFE3-A385DFE3C1DD}"/>
                </a:ext>
              </a:extLst>
            </p:cNvPr>
            <p:cNvSpPr/>
            <p:nvPr/>
          </p:nvSpPr>
          <p:spPr>
            <a:xfrm>
              <a:off x="3393309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1A7970C-3229-3E4E-8377-20B7B1D5403E}"/>
                </a:ext>
              </a:extLst>
            </p:cNvPr>
            <p:cNvSpPr/>
            <p:nvPr/>
          </p:nvSpPr>
          <p:spPr>
            <a:xfrm>
              <a:off x="3418384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28BDFD7-D99D-9E44-98D8-9DE48CDA5A3C}"/>
                </a:ext>
              </a:extLst>
            </p:cNvPr>
            <p:cNvSpPr/>
            <p:nvPr/>
          </p:nvSpPr>
          <p:spPr>
            <a:xfrm>
              <a:off x="3420314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C764E75-925E-744B-AE98-054ECC17B53E}"/>
                </a:ext>
              </a:extLst>
            </p:cNvPr>
            <p:cNvSpPr/>
            <p:nvPr/>
          </p:nvSpPr>
          <p:spPr>
            <a:xfrm>
              <a:off x="3410669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67BFF60-B699-FC4A-82A4-AFE1D727F030}"/>
                </a:ext>
              </a:extLst>
            </p:cNvPr>
            <p:cNvSpPr/>
            <p:nvPr/>
          </p:nvSpPr>
          <p:spPr>
            <a:xfrm>
              <a:off x="341260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E2B47A2-0202-5C44-94AE-82328EAC96C8}"/>
                </a:ext>
              </a:extLst>
            </p:cNvPr>
            <p:cNvSpPr/>
            <p:nvPr/>
          </p:nvSpPr>
          <p:spPr>
            <a:xfrm>
              <a:off x="3277565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B26C06A-34F9-4C40-80B9-ACCCC5C9E38A}"/>
                </a:ext>
              </a:extLst>
            </p:cNvPr>
            <p:cNvSpPr/>
            <p:nvPr/>
          </p:nvSpPr>
          <p:spPr>
            <a:xfrm>
              <a:off x="3337368" y="4022200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34D7760-7325-8741-B629-9EE4C83506B4}"/>
                </a:ext>
              </a:extLst>
            </p:cNvPr>
            <p:cNvSpPr/>
            <p:nvPr/>
          </p:nvSpPr>
          <p:spPr>
            <a:xfrm>
              <a:off x="3327722" y="4174599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F2F4F4F-B19A-4B47-910C-0740DE9810CF}"/>
                </a:ext>
              </a:extLst>
            </p:cNvPr>
            <p:cNvSpPr/>
            <p:nvPr/>
          </p:nvSpPr>
          <p:spPr>
            <a:xfrm>
              <a:off x="3329651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F260B13-B27B-FD4D-B8FD-85E97A366E18}"/>
                </a:ext>
              </a:extLst>
            </p:cNvPr>
            <p:cNvSpPr/>
            <p:nvPr/>
          </p:nvSpPr>
          <p:spPr>
            <a:xfrm>
              <a:off x="333158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EFFD013-5E52-194C-81B1-FDA7B11A091A}"/>
                </a:ext>
              </a:extLst>
            </p:cNvPr>
            <p:cNvSpPr/>
            <p:nvPr/>
          </p:nvSpPr>
          <p:spPr>
            <a:xfrm>
              <a:off x="3244773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1BAE6B6-AA90-9749-8897-1DE952937FEF}"/>
                </a:ext>
              </a:extLst>
            </p:cNvPr>
            <p:cNvSpPr/>
            <p:nvPr/>
          </p:nvSpPr>
          <p:spPr>
            <a:xfrm>
              <a:off x="3235125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6C4FDBF-304C-0C48-97F2-4FDFC76F5E9C}"/>
                </a:ext>
              </a:extLst>
            </p:cNvPr>
            <p:cNvSpPr/>
            <p:nvPr/>
          </p:nvSpPr>
          <p:spPr>
            <a:xfrm>
              <a:off x="3225482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4D13A2C-5AAF-704B-A1AC-D50CA2496532}"/>
                </a:ext>
              </a:extLst>
            </p:cNvPr>
            <p:cNvSpPr/>
            <p:nvPr/>
          </p:nvSpPr>
          <p:spPr>
            <a:xfrm>
              <a:off x="3227414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376FA49-0A28-4841-B18B-B5887E3CADA6}"/>
              </a:ext>
            </a:extLst>
          </p:cNvPr>
          <p:cNvGrpSpPr/>
          <p:nvPr/>
        </p:nvGrpSpPr>
        <p:grpSpPr>
          <a:xfrm>
            <a:off x="879658" y="2468031"/>
            <a:ext cx="10378092" cy="2017343"/>
            <a:chOff x="879658" y="2468031"/>
            <a:chExt cx="10378092" cy="201734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A056CF8-B828-3843-8FD1-366DEB51A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649"/>
            <a:stretch/>
          </p:blipFill>
          <p:spPr>
            <a:xfrm>
              <a:off x="10000276" y="3189704"/>
              <a:ext cx="1257474" cy="129567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2FA401D-C497-374C-83ED-AE0791F9C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879658" y="2468031"/>
              <a:ext cx="3887010" cy="129567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8E32486-A18D-4D40-B61A-E4C41FDB91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8" t="122" r="32408" b="52749"/>
            <a:stretch/>
          </p:blipFill>
          <p:spPr>
            <a:xfrm rot="10800000">
              <a:off x="4768830" y="3153058"/>
              <a:ext cx="2615723" cy="610644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7672B66-D828-934B-86E5-841699BB9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8" t="122" r="32408" b="52749"/>
            <a:stretch/>
          </p:blipFill>
          <p:spPr>
            <a:xfrm rot="10800000">
              <a:off x="7384553" y="3153054"/>
              <a:ext cx="2615723" cy="610644"/>
            </a:xfrm>
            <a:prstGeom prst="rect">
              <a:avLst/>
            </a:prstGeom>
          </p:spPr>
        </p:pic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FD746756-BE82-414B-BA72-5A8775376FAF}"/>
              </a:ext>
            </a:extLst>
          </p:cNvPr>
          <p:cNvSpPr/>
          <p:nvPr/>
        </p:nvSpPr>
        <p:spPr>
          <a:xfrm>
            <a:off x="3993768" y="3477223"/>
            <a:ext cx="103129" cy="11767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0000"/>
                  <a:lumOff val="30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68294B4-E925-5747-BA41-9780F76BECA2}"/>
              </a:ext>
            </a:extLst>
          </p:cNvPr>
          <p:cNvSpPr/>
          <p:nvPr/>
        </p:nvSpPr>
        <p:spPr>
          <a:xfrm>
            <a:off x="5303633" y="3479150"/>
            <a:ext cx="103129" cy="11767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0000"/>
                  <a:lumOff val="30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9FE1E67-ED71-A14B-A015-BE9D08BBD753}"/>
              </a:ext>
            </a:extLst>
          </p:cNvPr>
          <p:cNvSpPr/>
          <p:nvPr/>
        </p:nvSpPr>
        <p:spPr>
          <a:xfrm>
            <a:off x="6671741" y="3338871"/>
            <a:ext cx="103129" cy="11767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0000"/>
                  <a:lumOff val="30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DAB5836-1868-1444-990B-4BAE170E0845}"/>
              </a:ext>
            </a:extLst>
          </p:cNvPr>
          <p:cNvSpPr/>
          <p:nvPr/>
        </p:nvSpPr>
        <p:spPr>
          <a:xfrm>
            <a:off x="8488083" y="3357198"/>
            <a:ext cx="103129" cy="11767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0000"/>
                  <a:lumOff val="30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B24CD10-3215-6841-9430-4FCF4267222A}"/>
              </a:ext>
            </a:extLst>
          </p:cNvPr>
          <p:cNvGrpSpPr/>
          <p:nvPr/>
        </p:nvGrpSpPr>
        <p:grpSpPr>
          <a:xfrm>
            <a:off x="5219049" y="3728969"/>
            <a:ext cx="240551" cy="808299"/>
            <a:chOff x="3225482" y="3728974"/>
            <a:chExt cx="240551" cy="80829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6BE8A21-A274-4541-9479-6C7718D43798}"/>
                </a:ext>
              </a:extLst>
            </p:cNvPr>
            <p:cNvSpPr/>
            <p:nvPr/>
          </p:nvSpPr>
          <p:spPr>
            <a:xfrm>
              <a:off x="3333509" y="3728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ABEAC13-E3B2-4B46-8908-1E260FBB9C22}"/>
                </a:ext>
              </a:extLst>
            </p:cNvPr>
            <p:cNvSpPr/>
            <p:nvPr/>
          </p:nvSpPr>
          <p:spPr>
            <a:xfrm>
              <a:off x="3393309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F121B07-AB5D-3840-9C7F-C53DC9CB9EF4}"/>
                </a:ext>
              </a:extLst>
            </p:cNvPr>
            <p:cNvSpPr/>
            <p:nvPr/>
          </p:nvSpPr>
          <p:spPr>
            <a:xfrm>
              <a:off x="3418384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1AC89DB-6138-2C4F-A00B-47CD2A448DFD}"/>
                </a:ext>
              </a:extLst>
            </p:cNvPr>
            <p:cNvSpPr/>
            <p:nvPr/>
          </p:nvSpPr>
          <p:spPr>
            <a:xfrm>
              <a:off x="3420314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6D84970-BC75-9E49-BA0D-DE9DE75187BE}"/>
                </a:ext>
              </a:extLst>
            </p:cNvPr>
            <p:cNvSpPr/>
            <p:nvPr/>
          </p:nvSpPr>
          <p:spPr>
            <a:xfrm>
              <a:off x="3410669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9F45492-CC45-C540-BBE6-E6203D510244}"/>
                </a:ext>
              </a:extLst>
            </p:cNvPr>
            <p:cNvSpPr/>
            <p:nvPr/>
          </p:nvSpPr>
          <p:spPr>
            <a:xfrm>
              <a:off x="341260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63FCB9B-5C07-654C-9C9F-6DD921C4A1AE}"/>
                </a:ext>
              </a:extLst>
            </p:cNvPr>
            <p:cNvSpPr/>
            <p:nvPr/>
          </p:nvSpPr>
          <p:spPr>
            <a:xfrm>
              <a:off x="3277565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8ABA4C2-EC61-6C4C-9C0A-2C79795F3C6A}"/>
                </a:ext>
              </a:extLst>
            </p:cNvPr>
            <p:cNvSpPr/>
            <p:nvPr/>
          </p:nvSpPr>
          <p:spPr>
            <a:xfrm>
              <a:off x="3337368" y="4022200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74DAD9A-6D78-9847-AF7B-A3FBE3D5CE34}"/>
                </a:ext>
              </a:extLst>
            </p:cNvPr>
            <p:cNvSpPr/>
            <p:nvPr/>
          </p:nvSpPr>
          <p:spPr>
            <a:xfrm>
              <a:off x="3327722" y="4174599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9889DEA-0E92-EA4A-8DBA-CB2E8F670990}"/>
                </a:ext>
              </a:extLst>
            </p:cNvPr>
            <p:cNvSpPr/>
            <p:nvPr/>
          </p:nvSpPr>
          <p:spPr>
            <a:xfrm>
              <a:off x="3329651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8E9FD61-8A18-D54E-B9B9-AE089E82A1E0}"/>
                </a:ext>
              </a:extLst>
            </p:cNvPr>
            <p:cNvSpPr/>
            <p:nvPr/>
          </p:nvSpPr>
          <p:spPr>
            <a:xfrm>
              <a:off x="333158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88BA2B2-BFCF-F546-ADEF-7DF89BCFD7AA}"/>
                </a:ext>
              </a:extLst>
            </p:cNvPr>
            <p:cNvSpPr/>
            <p:nvPr/>
          </p:nvSpPr>
          <p:spPr>
            <a:xfrm>
              <a:off x="3244773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93B160C-57CD-BD48-833A-B0C6FC80005C}"/>
                </a:ext>
              </a:extLst>
            </p:cNvPr>
            <p:cNvSpPr/>
            <p:nvPr/>
          </p:nvSpPr>
          <p:spPr>
            <a:xfrm>
              <a:off x="3235125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DC4DBB9-BAAF-9E44-97B9-61F37F42856D}"/>
                </a:ext>
              </a:extLst>
            </p:cNvPr>
            <p:cNvSpPr/>
            <p:nvPr/>
          </p:nvSpPr>
          <p:spPr>
            <a:xfrm>
              <a:off x="3225482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86CCA52-A2F8-E042-9DE9-BCBEA04A3776}"/>
                </a:ext>
              </a:extLst>
            </p:cNvPr>
            <p:cNvSpPr/>
            <p:nvPr/>
          </p:nvSpPr>
          <p:spPr>
            <a:xfrm>
              <a:off x="3227414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79D94B1E-917E-6B48-A1EB-3065B05A52ED}"/>
              </a:ext>
            </a:extLst>
          </p:cNvPr>
          <p:cNvGrpSpPr/>
          <p:nvPr/>
        </p:nvGrpSpPr>
        <p:grpSpPr>
          <a:xfrm rot="10800000">
            <a:off x="8401968" y="2490188"/>
            <a:ext cx="240551" cy="808299"/>
            <a:chOff x="3225482" y="3728974"/>
            <a:chExt cx="240551" cy="80829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935D286-74DF-A447-897B-A536E14B4F0A}"/>
                </a:ext>
              </a:extLst>
            </p:cNvPr>
            <p:cNvSpPr/>
            <p:nvPr/>
          </p:nvSpPr>
          <p:spPr>
            <a:xfrm>
              <a:off x="3333509" y="3728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2BAC1E87-A7CE-284E-B2EB-E3F0EA84540F}"/>
                </a:ext>
              </a:extLst>
            </p:cNvPr>
            <p:cNvSpPr/>
            <p:nvPr/>
          </p:nvSpPr>
          <p:spPr>
            <a:xfrm>
              <a:off x="3393309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3BCBC6-8FF6-9249-83E9-9159422CD97A}"/>
                </a:ext>
              </a:extLst>
            </p:cNvPr>
            <p:cNvSpPr/>
            <p:nvPr/>
          </p:nvSpPr>
          <p:spPr>
            <a:xfrm>
              <a:off x="3418384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F03558B3-9BD9-1249-A159-13A518869688}"/>
                </a:ext>
              </a:extLst>
            </p:cNvPr>
            <p:cNvSpPr/>
            <p:nvPr/>
          </p:nvSpPr>
          <p:spPr>
            <a:xfrm>
              <a:off x="3420314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F5D03B9-0E25-7A42-82CA-774582932503}"/>
                </a:ext>
              </a:extLst>
            </p:cNvPr>
            <p:cNvSpPr/>
            <p:nvPr/>
          </p:nvSpPr>
          <p:spPr>
            <a:xfrm>
              <a:off x="3410669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D870958F-320D-8B48-875C-52C024003CE3}"/>
                </a:ext>
              </a:extLst>
            </p:cNvPr>
            <p:cNvSpPr/>
            <p:nvPr/>
          </p:nvSpPr>
          <p:spPr>
            <a:xfrm>
              <a:off x="341260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C159C40-4EA9-C440-A17C-931BB93DBFDE}"/>
                </a:ext>
              </a:extLst>
            </p:cNvPr>
            <p:cNvSpPr/>
            <p:nvPr/>
          </p:nvSpPr>
          <p:spPr>
            <a:xfrm>
              <a:off x="3277565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7109C56-E598-5B48-A470-71449E13DE82}"/>
                </a:ext>
              </a:extLst>
            </p:cNvPr>
            <p:cNvSpPr/>
            <p:nvPr/>
          </p:nvSpPr>
          <p:spPr>
            <a:xfrm>
              <a:off x="3337368" y="4022200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66327C6-99C2-794A-9907-6F78480D0FC0}"/>
                </a:ext>
              </a:extLst>
            </p:cNvPr>
            <p:cNvSpPr/>
            <p:nvPr/>
          </p:nvSpPr>
          <p:spPr>
            <a:xfrm>
              <a:off x="3327722" y="4174599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2335A0A-80AF-E24D-9BA9-600DDEBE1D53}"/>
                </a:ext>
              </a:extLst>
            </p:cNvPr>
            <p:cNvSpPr/>
            <p:nvPr/>
          </p:nvSpPr>
          <p:spPr>
            <a:xfrm>
              <a:off x="3329651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BE2DF241-915B-0B4D-9751-24BF132CA5D0}"/>
                </a:ext>
              </a:extLst>
            </p:cNvPr>
            <p:cNvSpPr/>
            <p:nvPr/>
          </p:nvSpPr>
          <p:spPr>
            <a:xfrm>
              <a:off x="333158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2865172-893C-DC4C-B697-6E458E1A70AA}"/>
                </a:ext>
              </a:extLst>
            </p:cNvPr>
            <p:cNvSpPr/>
            <p:nvPr/>
          </p:nvSpPr>
          <p:spPr>
            <a:xfrm>
              <a:off x="3244773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1E828598-01FC-D44F-A8DD-C780290FF0F8}"/>
                </a:ext>
              </a:extLst>
            </p:cNvPr>
            <p:cNvSpPr/>
            <p:nvPr/>
          </p:nvSpPr>
          <p:spPr>
            <a:xfrm>
              <a:off x="3235125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75AC12A6-698C-3A49-8EDC-EB9412D593C9}"/>
                </a:ext>
              </a:extLst>
            </p:cNvPr>
            <p:cNvSpPr/>
            <p:nvPr/>
          </p:nvSpPr>
          <p:spPr>
            <a:xfrm>
              <a:off x="3225482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E11CE4FF-B7DD-3346-96AD-F8FA34E83D13}"/>
                </a:ext>
              </a:extLst>
            </p:cNvPr>
            <p:cNvSpPr/>
            <p:nvPr/>
          </p:nvSpPr>
          <p:spPr>
            <a:xfrm>
              <a:off x="3227414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F09A6C95-197E-7C42-AE36-5D17318164F8}"/>
              </a:ext>
            </a:extLst>
          </p:cNvPr>
          <p:cNvSpPr txBox="1"/>
          <p:nvPr/>
        </p:nvSpPr>
        <p:spPr>
          <a:xfrm>
            <a:off x="2396224" y="4583568"/>
            <a:ext cx="803810" cy="46166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Duplicate</a:t>
            </a:r>
          </a:p>
          <a:p>
            <a:r>
              <a:rPr lang="en-US" sz="1200" dirty="0">
                <a:solidFill>
                  <a:srgbClr val="FF0000"/>
                </a:solidFill>
              </a:rPr>
              <a:t>-278 rows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95072E4-706A-6E40-8713-109BB95EB20E}"/>
              </a:ext>
            </a:extLst>
          </p:cNvPr>
          <p:cNvSpPr txBox="1"/>
          <p:nvPr/>
        </p:nvSpPr>
        <p:spPr>
          <a:xfrm>
            <a:off x="3532690" y="4581627"/>
            <a:ext cx="971676" cy="46166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Missing data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-899 rows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29611B9A-7459-774E-A8EC-C1AD7CCEC8A1}"/>
              </a:ext>
            </a:extLst>
          </p:cNvPr>
          <p:cNvSpPr txBox="1"/>
          <p:nvPr/>
        </p:nvSpPr>
        <p:spPr>
          <a:xfrm>
            <a:off x="4692239" y="4583568"/>
            <a:ext cx="1545936" cy="83099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Remove date column,</a:t>
            </a:r>
          </a:p>
          <a:p>
            <a:r>
              <a:rPr lang="en-US" sz="1200" dirty="0"/>
              <a:t>Constant column,</a:t>
            </a:r>
          </a:p>
          <a:p>
            <a:r>
              <a:rPr lang="en-US" sz="1200" dirty="0"/>
              <a:t>Highly correlated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-6 columns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ED850BF-26CD-7B48-AF5A-217ECCDF0D41}"/>
              </a:ext>
            </a:extLst>
          </p:cNvPr>
          <p:cNvSpPr txBox="1"/>
          <p:nvPr/>
        </p:nvSpPr>
        <p:spPr>
          <a:xfrm>
            <a:off x="6073310" y="1986211"/>
            <a:ext cx="1549976" cy="46166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Dummy columns (cat)</a:t>
            </a:r>
          </a:p>
          <a:p>
            <a:r>
              <a:rPr lang="en-US" sz="1200" dirty="0"/>
              <a:t>Transformed column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E634E45-85C4-B945-BC7B-BCBDE3A7A433}"/>
              </a:ext>
            </a:extLst>
          </p:cNvPr>
          <p:cNvSpPr/>
          <p:nvPr/>
        </p:nvSpPr>
        <p:spPr>
          <a:xfrm>
            <a:off x="10399880" y="4705248"/>
            <a:ext cx="15088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</a:rPr>
              <a:t>Data for modeling</a:t>
            </a:r>
          </a:p>
          <a:p>
            <a:r>
              <a:rPr lang="en-US" sz="1000" b="1" dirty="0">
                <a:solidFill>
                  <a:srgbClr val="00B050"/>
                </a:solidFill>
              </a:rPr>
              <a:t>128.999 X 29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9895FA0-9C16-9940-BBC0-6DF75693F277}"/>
              </a:ext>
            </a:extLst>
          </p:cNvPr>
          <p:cNvSpPr txBox="1"/>
          <p:nvPr/>
        </p:nvSpPr>
        <p:spPr>
          <a:xfrm>
            <a:off x="2137624" y="2999348"/>
            <a:ext cx="8137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129,808 X 29               128,999 X 29            128,999 X 23          128,999 X 29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7D1FA5B-04EC-554E-B57F-11E9AF0FEE47}"/>
              </a:ext>
            </a:extLst>
          </p:cNvPr>
          <p:cNvSpPr/>
          <p:nvPr/>
        </p:nvSpPr>
        <p:spPr>
          <a:xfrm>
            <a:off x="9481398" y="245300"/>
            <a:ext cx="2509296" cy="8039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Data: </a:t>
            </a:r>
            <a:r>
              <a:rPr lang="en-US" sz="1200" dirty="0" err="1">
                <a:solidFill>
                  <a:schemeClr val="tx1"/>
                </a:solidFill>
              </a:rPr>
              <a:t>DS_MiniProject_ANON.csv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Code: ./</a:t>
            </a:r>
            <a:r>
              <a:rPr lang="en-US" sz="1200" dirty="0" err="1">
                <a:solidFill>
                  <a:schemeClr val="tx1"/>
                </a:solidFill>
              </a:rPr>
              <a:t>Geico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  <a:r>
              <a:rPr lang="en-US" sz="1200" dirty="0">
                <a:solidFill>
                  <a:schemeClr val="tx1"/>
                </a:solidFill>
                <a:hlinkClick r:id="rId3"/>
              </a:rPr>
              <a:t>.ipynb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E01E9B2-B11E-A146-A269-3A37FEC78630}"/>
              </a:ext>
            </a:extLst>
          </p:cNvPr>
          <p:cNvSpPr/>
          <p:nvPr/>
        </p:nvSpPr>
        <p:spPr>
          <a:xfrm>
            <a:off x="263394" y="1350834"/>
            <a:ext cx="30613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err="1"/>
              <a:t>DS_MiniProject_ANON.csv</a:t>
            </a:r>
            <a:endParaRPr lang="en-US" sz="1100" b="1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CB8887D-AC0B-9144-97D0-C0DF6D4C8F52}"/>
              </a:ext>
            </a:extLst>
          </p:cNvPr>
          <p:cNvSpPr/>
          <p:nvPr/>
        </p:nvSpPr>
        <p:spPr>
          <a:xfrm>
            <a:off x="2685012" y="3488218"/>
            <a:ext cx="103129" cy="11767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0000"/>
                  <a:lumOff val="30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2FE62F-0313-4C48-90E8-1AE38A717F6F}"/>
              </a:ext>
            </a:extLst>
          </p:cNvPr>
          <p:cNvSpPr txBox="1"/>
          <p:nvPr/>
        </p:nvSpPr>
        <p:spPr>
          <a:xfrm>
            <a:off x="746844" y="1568618"/>
            <a:ext cx="1390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130086 rows</a:t>
            </a:r>
          </a:p>
          <a:p>
            <a:r>
              <a:rPr lang="en-US" sz="1400" b="1" dirty="0"/>
              <a:t>29 cols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630D09-B4CF-854A-9612-D724D0D8B25F}"/>
              </a:ext>
            </a:extLst>
          </p:cNvPr>
          <p:cNvSpPr/>
          <p:nvPr/>
        </p:nvSpPr>
        <p:spPr>
          <a:xfrm>
            <a:off x="4680661" y="5377312"/>
            <a:ext cx="139198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‘EVENT1_30_FLAG’</a:t>
            </a:r>
          </a:p>
          <a:p>
            <a:r>
              <a:rPr lang="en-US" sz="1100" dirty="0">
                <a:solidFill>
                  <a:srgbClr val="FF0000"/>
                </a:solidFill>
              </a:rPr>
              <a:t>'METHOD1_3M', 'CHANNEL2_3M', 'CHANNEL5_3M', 'CHANNEL3_3M', 'CHANNEL1_3M'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B98B62B-6CC3-1C4B-9403-7A6BE4BE0D5C}"/>
              </a:ext>
            </a:extLst>
          </p:cNvPr>
          <p:cNvSpPr txBox="1"/>
          <p:nvPr/>
        </p:nvSpPr>
        <p:spPr>
          <a:xfrm>
            <a:off x="7842739" y="2008889"/>
            <a:ext cx="1855251" cy="27699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Future feature engineering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B115007-7785-FF4E-8587-8621D7F8C189}"/>
              </a:ext>
            </a:extLst>
          </p:cNvPr>
          <p:cNvGrpSpPr/>
          <p:nvPr/>
        </p:nvGrpSpPr>
        <p:grpSpPr>
          <a:xfrm rot="10800000">
            <a:off x="6640250" y="2471026"/>
            <a:ext cx="240551" cy="808299"/>
            <a:chOff x="3225482" y="3728974"/>
            <a:chExt cx="240551" cy="808299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2DD5473-13C5-5649-8DFB-95A388D4BC12}"/>
                </a:ext>
              </a:extLst>
            </p:cNvPr>
            <p:cNvSpPr/>
            <p:nvPr/>
          </p:nvSpPr>
          <p:spPr>
            <a:xfrm>
              <a:off x="3333509" y="3728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90FBA61-2818-BA42-85F0-429B54C8A248}"/>
                </a:ext>
              </a:extLst>
            </p:cNvPr>
            <p:cNvSpPr/>
            <p:nvPr/>
          </p:nvSpPr>
          <p:spPr>
            <a:xfrm>
              <a:off x="3393309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E42357F-B00E-E146-84D0-D710B43E2F39}"/>
                </a:ext>
              </a:extLst>
            </p:cNvPr>
            <p:cNvSpPr/>
            <p:nvPr/>
          </p:nvSpPr>
          <p:spPr>
            <a:xfrm>
              <a:off x="3418384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0D5464D7-43BD-9547-ACA2-4B79AC6E1D59}"/>
                </a:ext>
              </a:extLst>
            </p:cNvPr>
            <p:cNvSpPr/>
            <p:nvPr/>
          </p:nvSpPr>
          <p:spPr>
            <a:xfrm>
              <a:off x="3420314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AA660349-7C09-7545-890F-23D17801B152}"/>
                </a:ext>
              </a:extLst>
            </p:cNvPr>
            <p:cNvSpPr/>
            <p:nvPr/>
          </p:nvSpPr>
          <p:spPr>
            <a:xfrm>
              <a:off x="3410669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6E511140-D119-FB45-93BE-AFDF5837D4BE}"/>
                </a:ext>
              </a:extLst>
            </p:cNvPr>
            <p:cNvSpPr/>
            <p:nvPr/>
          </p:nvSpPr>
          <p:spPr>
            <a:xfrm>
              <a:off x="341260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A5478A8-CDAA-F044-88AD-658BF2FB8B18}"/>
                </a:ext>
              </a:extLst>
            </p:cNvPr>
            <p:cNvSpPr/>
            <p:nvPr/>
          </p:nvSpPr>
          <p:spPr>
            <a:xfrm>
              <a:off x="3277565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E97945F4-2E13-964D-B4CB-B13FD0582A16}"/>
                </a:ext>
              </a:extLst>
            </p:cNvPr>
            <p:cNvSpPr/>
            <p:nvPr/>
          </p:nvSpPr>
          <p:spPr>
            <a:xfrm>
              <a:off x="3337368" y="4022200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03D72E9F-A1EC-9242-9908-92C9A19729D2}"/>
                </a:ext>
              </a:extLst>
            </p:cNvPr>
            <p:cNvSpPr/>
            <p:nvPr/>
          </p:nvSpPr>
          <p:spPr>
            <a:xfrm>
              <a:off x="3327722" y="4174599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B78336C4-5F1B-5142-9011-57746F4AAC21}"/>
                </a:ext>
              </a:extLst>
            </p:cNvPr>
            <p:cNvSpPr/>
            <p:nvPr/>
          </p:nvSpPr>
          <p:spPr>
            <a:xfrm>
              <a:off x="3329651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2AA5E46-AB7C-0F49-A134-D22A68AE45BE}"/>
                </a:ext>
              </a:extLst>
            </p:cNvPr>
            <p:cNvSpPr/>
            <p:nvPr/>
          </p:nvSpPr>
          <p:spPr>
            <a:xfrm>
              <a:off x="333158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D7AB292-96FB-AE4C-B150-1ED007D6C6C0}"/>
                </a:ext>
              </a:extLst>
            </p:cNvPr>
            <p:cNvSpPr/>
            <p:nvPr/>
          </p:nvSpPr>
          <p:spPr>
            <a:xfrm>
              <a:off x="3244773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C6FB6AC-8FF0-E143-85F5-7DEDDA581F4D}"/>
                </a:ext>
              </a:extLst>
            </p:cNvPr>
            <p:cNvSpPr/>
            <p:nvPr/>
          </p:nvSpPr>
          <p:spPr>
            <a:xfrm>
              <a:off x="3235125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F73419D-9859-214D-AD5F-03E43856CFE6}"/>
                </a:ext>
              </a:extLst>
            </p:cNvPr>
            <p:cNvSpPr/>
            <p:nvPr/>
          </p:nvSpPr>
          <p:spPr>
            <a:xfrm>
              <a:off x="3225482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F462FC1C-8BF8-2046-93B7-BCB28CC44BDC}"/>
                </a:ext>
              </a:extLst>
            </p:cNvPr>
            <p:cNvSpPr/>
            <p:nvPr/>
          </p:nvSpPr>
          <p:spPr>
            <a:xfrm>
              <a:off x="3227414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F5ADA1-068D-9046-BC96-60660604E96A}"/>
              </a:ext>
            </a:extLst>
          </p:cNvPr>
          <p:cNvSpPr txBox="1"/>
          <p:nvPr/>
        </p:nvSpPr>
        <p:spPr>
          <a:xfrm>
            <a:off x="1973179" y="245300"/>
            <a:ext cx="7508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Data Wrangling and feature engineering illustration</a:t>
            </a:r>
          </a:p>
        </p:txBody>
      </p:sp>
    </p:spTree>
    <p:extLst>
      <p:ext uri="{BB962C8B-B14F-4D97-AF65-F5344CB8AC3E}">
        <p14:creationId xmlns:p14="http://schemas.microsoft.com/office/powerpoint/2010/main" val="2103202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159C6-671F-774B-B16F-9CC870C8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D29BA-FE7F-8645-AAE0-274F9C7A0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1. Predictive model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/>
              <a:t>Gradient Boosting Classifier</a:t>
            </a:r>
          </a:p>
          <a:p>
            <a:pPr lvl="1"/>
            <a:r>
              <a:rPr lang="en-US" dirty="0"/>
              <a:t>Naive Bayer</a:t>
            </a:r>
          </a:p>
          <a:p>
            <a:pPr lvl="1"/>
            <a:r>
              <a:rPr lang="en-US" dirty="0" err="1"/>
              <a:t>XGBoost</a:t>
            </a:r>
            <a:r>
              <a:rPr lang="en-US" dirty="0"/>
              <a:t> (Three versions)</a:t>
            </a:r>
          </a:p>
          <a:p>
            <a:pPr lvl="1"/>
            <a:r>
              <a:rPr lang="en-US" dirty="0"/>
              <a:t>Neural Network</a:t>
            </a:r>
          </a:p>
          <a:p>
            <a:pPr lvl="1"/>
            <a:r>
              <a:rPr lang="en-US" dirty="0"/>
              <a:t>Deep Net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Outlier Detection</a:t>
            </a:r>
          </a:p>
          <a:p>
            <a:pPr lvl="1"/>
            <a:r>
              <a:rPr lang="en-US" dirty="0" err="1"/>
              <a:t>KNearestNeighbour</a:t>
            </a:r>
            <a:endParaRPr lang="en-US" dirty="0"/>
          </a:p>
          <a:p>
            <a:pPr lvl="1"/>
            <a:r>
              <a:rPr lang="en-US" dirty="0"/>
              <a:t>Multivariate Gaussian</a:t>
            </a:r>
          </a:p>
          <a:p>
            <a:pPr lvl="1"/>
            <a:r>
              <a:rPr lang="en-US" dirty="0"/>
              <a:t>SVC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The choices of the model/</a:t>
            </a:r>
            <a:r>
              <a:rPr lang="en-US" dirty="0" err="1"/>
              <a:t>Algo</a:t>
            </a:r>
            <a:r>
              <a:rPr lang="en-US" dirty="0"/>
              <a:t> are from simple to complex, linear to non-linear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99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95BF8-1557-A246-8D17-AED99A05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metrics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8FB8C-DBAD-1E4D-95E3-ADB24E5BD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Precision, Recall, F1-score</a:t>
            </a:r>
          </a:p>
          <a:p>
            <a:r>
              <a:rPr lang="en-US" dirty="0"/>
              <a:t>AUC is the primary metric used</a:t>
            </a:r>
          </a:p>
          <a:p>
            <a:r>
              <a:rPr lang="en-US" dirty="0"/>
              <a:t>Best model achieved AUC of 0.99 with f1 score of 0.89, by fine-tuned </a:t>
            </a:r>
            <a:r>
              <a:rPr lang="en-US" dirty="0" err="1"/>
              <a:t>XGBoost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54657-E182-A44D-B2AC-7AFB7567F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087" y="3240314"/>
            <a:ext cx="3642636" cy="3617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A3D511-6037-0746-B7B1-2C8445282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387" y="4388757"/>
            <a:ext cx="52197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02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9DA7B-7F15-3C4F-8327-75217582B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73" y="-30434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Model Results I (best)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44FDE2C-3BD7-3944-B4E3-8B75604B82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7539767"/>
              </p:ext>
            </p:extLst>
          </p:nvPr>
        </p:nvGraphicFramePr>
        <p:xfrm>
          <a:off x="561473" y="732470"/>
          <a:ext cx="11031811" cy="5746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973">
                  <a:extLst>
                    <a:ext uri="{9D8B030D-6E8A-4147-A177-3AD203B41FA5}">
                      <a16:colId xmlns:a16="http://schemas.microsoft.com/office/drawing/2014/main" val="1039047941"/>
                    </a:ext>
                  </a:extLst>
                </a:gridCol>
                <a:gridCol w="1575973">
                  <a:extLst>
                    <a:ext uri="{9D8B030D-6E8A-4147-A177-3AD203B41FA5}">
                      <a16:colId xmlns:a16="http://schemas.microsoft.com/office/drawing/2014/main" val="1083882773"/>
                    </a:ext>
                  </a:extLst>
                </a:gridCol>
                <a:gridCol w="1575973">
                  <a:extLst>
                    <a:ext uri="{9D8B030D-6E8A-4147-A177-3AD203B41FA5}">
                      <a16:colId xmlns:a16="http://schemas.microsoft.com/office/drawing/2014/main" val="2892293166"/>
                    </a:ext>
                  </a:extLst>
                </a:gridCol>
                <a:gridCol w="1575973">
                  <a:extLst>
                    <a:ext uri="{9D8B030D-6E8A-4147-A177-3AD203B41FA5}">
                      <a16:colId xmlns:a16="http://schemas.microsoft.com/office/drawing/2014/main" val="335538515"/>
                    </a:ext>
                  </a:extLst>
                </a:gridCol>
                <a:gridCol w="1575973">
                  <a:extLst>
                    <a:ext uri="{9D8B030D-6E8A-4147-A177-3AD203B41FA5}">
                      <a16:colId xmlns:a16="http://schemas.microsoft.com/office/drawing/2014/main" val="50742492"/>
                    </a:ext>
                  </a:extLst>
                </a:gridCol>
                <a:gridCol w="1575973">
                  <a:extLst>
                    <a:ext uri="{9D8B030D-6E8A-4147-A177-3AD203B41FA5}">
                      <a16:colId xmlns:a16="http://schemas.microsoft.com/office/drawing/2014/main" val="4270558874"/>
                    </a:ext>
                  </a:extLst>
                </a:gridCol>
                <a:gridCol w="1575973">
                  <a:extLst>
                    <a:ext uri="{9D8B030D-6E8A-4147-A177-3AD203B41FA5}">
                      <a16:colId xmlns:a16="http://schemas.microsoft.com/office/drawing/2014/main" val="4127026524"/>
                    </a:ext>
                  </a:extLst>
                </a:gridCol>
              </a:tblGrid>
              <a:tr h="735193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738075"/>
                  </a:ext>
                </a:extLst>
              </a:tr>
              <a:tr h="490908">
                <a:tc rowSpan="2">
                  <a:txBody>
                    <a:bodyPr/>
                    <a:lstStyle/>
                    <a:p>
                      <a:r>
                        <a:rPr lang="en-US" sz="2000" dirty="0"/>
                        <a:t>Logistic regression (base)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0.52/0.52 (train/test)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Highly biased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653460"/>
                  </a:ext>
                </a:extLst>
              </a:tr>
              <a:tr h="4909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56686"/>
                  </a:ext>
                </a:extLst>
              </a:tr>
              <a:tr h="490908">
                <a:tc rowSpan="2">
                  <a:txBody>
                    <a:bodyPr/>
                    <a:lstStyle/>
                    <a:p>
                      <a:r>
                        <a:rPr lang="en-US" sz="2000" dirty="0"/>
                        <a:t>Logistic regression (balanced, resampling)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0.775/0.774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940305"/>
                  </a:ext>
                </a:extLst>
              </a:tr>
              <a:tr h="7772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324876"/>
                  </a:ext>
                </a:extLst>
              </a:tr>
              <a:tr h="490908">
                <a:tc rowSpan="2">
                  <a:txBody>
                    <a:bodyPr/>
                    <a:lstStyle/>
                    <a:p>
                      <a:r>
                        <a:rPr lang="en-US" sz="20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0.87/0.77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err="1"/>
                        <a:t>overfitted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937053"/>
                  </a:ext>
                </a:extLst>
              </a:tr>
              <a:tr h="4909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56423"/>
                  </a:ext>
                </a:extLst>
              </a:tr>
              <a:tr h="490908">
                <a:tc rowSpan="2">
                  <a:txBody>
                    <a:bodyPr/>
                    <a:lstStyle/>
                    <a:p>
                      <a:r>
                        <a:rPr lang="en-US" sz="2000" dirty="0"/>
                        <a:t>GBM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0.835/0.829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747425"/>
                  </a:ext>
                </a:extLst>
              </a:tr>
              <a:tr h="490908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104453"/>
                  </a:ext>
                </a:extLst>
              </a:tr>
              <a:tr h="245454">
                <a:tc rowSpan="2">
                  <a:txBody>
                    <a:bodyPr/>
                    <a:lstStyle/>
                    <a:p>
                      <a:r>
                        <a:rPr lang="en-US" sz="2000" dirty="0"/>
                        <a:t>Naïve Bayer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0.75/0.75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826493"/>
                  </a:ext>
                </a:extLst>
              </a:tr>
              <a:tr h="2454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907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5171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9DA7B-7F15-3C4F-8327-75217582B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73" y="-30434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Model Results II (best)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44FDE2C-3BD7-3944-B4E3-8B75604B82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2322084"/>
              </p:ext>
            </p:extLst>
          </p:nvPr>
        </p:nvGraphicFramePr>
        <p:xfrm>
          <a:off x="561473" y="732471"/>
          <a:ext cx="10705241" cy="591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318">
                  <a:extLst>
                    <a:ext uri="{9D8B030D-6E8A-4147-A177-3AD203B41FA5}">
                      <a16:colId xmlns:a16="http://schemas.microsoft.com/office/drawing/2014/main" val="1039047941"/>
                    </a:ext>
                  </a:extLst>
                </a:gridCol>
                <a:gridCol w="1536318">
                  <a:extLst>
                    <a:ext uri="{9D8B030D-6E8A-4147-A177-3AD203B41FA5}">
                      <a16:colId xmlns:a16="http://schemas.microsoft.com/office/drawing/2014/main" val="1083882773"/>
                    </a:ext>
                  </a:extLst>
                </a:gridCol>
                <a:gridCol w="1536318">
                  <a:extLst>
                    <a:ext uri="{9D8B030D-6E8A-4147-A177-3AD203B41FA5}">
                      <a16:colId xmlns:a16="http://schemas.microsoft.com/office/drawing/2014/main" val="2892293166"/>
                    </a:ext>
                  </a:extLst>
                </a:gridCol>
                <a:gridCol w="1536318">
                  <a:extLst>
                    <a:ext uri="{9D8B030D-6E8A-4147-A177-3AD203B41FA5}">
                      <a16:colId xmlns:a16="http://schemas.microsoft.com/office/drawing/2014/main" val="335538515"/>
                    </a:ext>
                  </a:extLst>
                </a:gridCol>
                <a:gridCol w="1536318">
                  <a:extLst>
                    <a:ext uri="{9D8B030D-6E8A-4147-A177-3AD203B41FA5}">
                      <a16:colId xmlns:a16="http://schemas.microsoft.com/office/drawing/2014/main" val="50742492"/>
                    </a:ext>
                  </a:extLst>
                </a:gridCol>
                <a:gridCol w="1536318">
                  <a:extLst>
                    <a:ext uri="{9D8B030D-6E8A-4147-A177-3AD203B41FA5}">
                      <a16:colId xmlns:a16="http://schemas.microsoft.com/office/drawing/2014/main" val="4270558874"/>
                    </a:ext>
                  </a:extLst>
                </a:gridCol>
                <a:gridCol w="1487333">
                  <a:extLst>
                    <a:ext uri="{9D8B030D-6E8A-4147-A177-3AD203B41FA5}">
                      <a16:colId xmlns:a16="http://schemas.microsoft.com/office/drawing/2014/main" val="4127026524"/>
                    </a:ext>
                  </a:extLst>
                </a:gridCol>
              </a:tblGrid>
              <a:tr h="700203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738075"/>
                  </a:ext>
                </a:extLst>
              </a:tr>
              <a:tr h="467544">
                <a:tc rowSpan="2"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B050"/>
                          </a:solidFill>
                        </a:rPr>
                        <a:t>XGBoost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 with balanced 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0.86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0.99/0.99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Great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747425"/>
                  </a:ext>
                </a:extLst>
              </a:tr>
              <a:tr h="467544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0.89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104453"/>
                  </a:ext>
                </a:extLst>
              </a:tr>
              <a:tr h="404067">
                <a:tc rowSpan="2">
                  <a:txBody>
                    <a:bodyPr/>
                    <a:lstStyle/>
                    <a:p>
                      <a:r>
                        <a:rPr lang="en-US" sz="1600" dirty="0"/>
                        <a:t>Neural Network (one hidden layer)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0.7827/0.780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826493"/>
                  </a:ext>
                </a:extLst>
              </a:tr>
              <a:tr h="4040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796393"/>
                  </a:ext>
                </a:extLst>
              </a:tr>
              <a:tr h="359171">
                <a:tc rowSpan="2">
                  <a:txBody>
                    <a:bodyPr/>
                    <a:lstStyle/>
                    <a:p>
                      <a:r>
                        <a:rPr lang="en-US" sz="1600" dirty="0"/>
                        <a:t>Deep Net (two hidden layers)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0.78/0.78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036359"/>
                  </a:ext>
                </a:extLst>
              </a:tr>
              <a:tr h="359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657821"/>
                  </a:ext>
                </a:extLst>
              </a:tr>
              <a:tr h="633429">
                <a:tc>
                  <a:txBody>
                    <a:bodyPr/>
                    <a:lstStyle/>
                    <a:p>
                      <a:r>
                        <a:rPr lang="en-US" sz="1600" dirty="0"/>
                        <a:t>Neural Network (3  hidden layer)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US" dirty="0"/>
                        <a:t>Need more work for tuning the hyper parameters (slow to train)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579996"/>
                  </a:ext>
                </a:extLst>
              </a:tr>
              <a:tr h="448881">
                <a:tc>
                  <a:txBody>
                    <a:bodyPr/>
                    <a:lstStyle/>
                    <a:p>
                      <a:r>
                        <a:rPr lang="en-US" sz="1600" dirty="0" err="1"/>
                        <a:t>Keras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Deepnet</a:t>
                      </a:r>
                      <a:endParaRPr lang="en-US" sz="1600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US" dirty="0"/>
                        <a:t>Need more work to use customized ‘AUC’ metrics and tuning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247005"/>
                  </a:ext>
                </a:extLst>
              </a:tr>
              <a:tr h="331177">
                <a:tc rowSpan="2">
                  <a:txBody>
                    <a:bodyPr/>
                    <a:lstStyle/>
                    <a:p>
                      <a:r>
                        <a:rPr lang="en-US" sz="1600" dirty="0"/>
                        <a:t>K-nearest neighbor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0.99/9.94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dirty="0"/>
                        <a:t>Good but slow to compute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268808"/>
                  </a:ext>
                </a:extLst>
              </a:tr>
              <a:tr h="3311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418776"/>
                  </a:ext>
                </a:extLst>
              </a:tr>
              <a:tr h="233772">
                <a:tc rowSpan="2">
                  <a:txBody>
                    <a:bodyPr/>
                    <a:lstStyle/>
                    <a:p>
                      <a:r>
                        <a:rPr lang="en-US" sz="1600" dirty="0"/>
                        <a:t>SVC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0.47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0.5/0.5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Slow/ need more 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619360"/>
                  </a:ext>
                </a:extLst>
              </a:tr>
              <a:tr h="2337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942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558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4E8F-DDB1-6E41-8AD4-ABBF59A3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(selected) - </a:t>
            </a:r>
            <a:r>
              <a:rPr lang="en-US" dirty="0" err="1"/>
              <a:t>xgboost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7AD444-1C60-C743-8302-A16A298E5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820" y="1690688"/>
            <a:ext cx="7975644" cy="435133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CCDD9D5-7070-CB46-86C7-3F5B4EB7A77C}"/>
              </a:ext>
            </a:extLst>
          </p:cNvPr>
          <p:cNvSpPr/>
          <p:nvPr/>
        </p:nvSpPr>
        <p:spPr>
          <a:xfrm>
            <a:off x="2318657" y="1690688"/>
            <a:ext cx="1387929" cy="1068841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44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766B1-A53B-5F44-B4A1-C7489451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(selected) – Random Forest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7630B4-2BEB-6B4E-85CE-4FF3D0976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555" y="1291967"/>
            <a:ext cx="6570101" cy="556603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EEF4BBC-9063-AF45-8804-85BBE769B89F}"/>
              </a:ext>
            </a:extLst>
          </p:cNvPr>
          <p:cNvSpPr/>
          <p:nvPr/>
        </p:nvSpPr>
        <p:spPr>
          <a:xfrm>
            <a:off x="3494314" y="5110843"/>
            <a:ext cx="669472" cy="8654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328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1187-2305-B242-B469-D6AEB2439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 Classifier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D6F9B2-5154-4D49-B4D7-AD2BBFD08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503" y="1248401"/>
            <a:ext cx="6228013" cy="515741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EAC9B9E-17A8-BE43-B054-D2C7F49A2718}"/>
              </a:ext>
            </a:extLst>
          </p:cNvPr>
          <p:cNvSpPr/>
          <p:nvPr/>
        </p:nvSpPr>
        <p:spPr>
          <a:xfrm>
            <a:off x="2645229" y="4833257"/>
            <a:ext cx="620485" cy="76744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C4264C-ACDF-3B49-8FAF-F7F447B2D697}"/>
              </a:ext>
            </a:extLst>
          </p:cNvPr>
          <p:cNvSpPr/>
          <p:nvPr/>
        </p:nvSpPr>
        <p:spPr>
          <a:xfrm>
            <a:off x="3560440" y="4833256"/>
            <a:ext cx="310242" cy="767444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48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57D0D-88C3-974B-B047-6B90E81A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(selected) – Logistic Regression (</a:t>
            </a:r>
            <a:r>
              <a:rPr lang="en-US" dirty="0">
                <a:solidFill>
                  <a:srgbClr val="FF0000"/>
                </a:solidFill>
              </a:rPr>
              <a:t>bad</a:t>
            </a:r>
            <a:r>
              <a:rPr lang="en-US" dirty="0"/>
              <a:t>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DC63AA-005B-084A-94EF-8700C5C1B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1943" y="1690688"/>
            <a:ext cx="6256045" cy="528242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8331840-D7B5-3347-A692-D856C4452685}"/>
              </a:ext>
            </a:extLst>
          </p:cNvPr>
          <p:cNvSpPr/>
          <p:nvPr/>
        </p:nvSpPr>
        <p:spPr>
          <a:xfrm>
            <a:off x="8098971" y="5241471"/>
            <a:ext cx="293914" cy="963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E163F64-CE1C-6A4A-9334-3A4652924196}"/>
              </a:ext>
            </a:extLst>
          </p:cNvPr>
          <p:cNvSpPr/>
          <p:nvPr/>
        </p:nvSpPr>
        <p:spPr>
          <a:xfrm>
            <a:off x="7316651" y="5241471"/>
            <a:ext cx="293914" cy="963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6F316E-3E1C-1B47-AABE-1E24F94F621E}"/>
              </a:ext>
            </a:extLst>
          </p:cNvPr>
          <p:cNvSpPr/>
          <p:nvPr/>
        </p:nvSpPr>
        <p:spPr>
          <a:xfrm>
            <a:off x="3151051" y="5444671"/>
            <a:ext cx="293914" cy="963386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32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2979C-51AF-2B46-B2BA-30D9E6957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49E04-7152-184F-9992-58ED38717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  <a:p>
            <a:r>
              <a:rPr lang="en-US" dirty="0"/>
              <a:t>2. Data wrangling and Feature engineering</a:t>
            </a:r>
          </a:p>
          <a:p>
            <a:r>
              <a:rPr lang="en-US" dirty="0"/>
              <a:t>3. Modeling algorithms</a:t>
            </a:r>
          </a:p>
          <a:p>
            <a:r>
              <a:rPr lang="en-US" dirty="0"/>
              <a:t>4. Model metrics and results</a:t>
            </a:r>
          </a:p>
          <a:p>
            <a:r>
              <a:rPr lang="en-US" dirty="0"/>
              <a:t>5. Why</a:t>
            </a:r>
          </a:p>
          <a:p>
            <a:r>
              <a:rPr lang="en-US" dirty="0"/>
              <a:t>6. Next</a:t>
            </a:r>
          </a:p>
        </p:txBody>
      </p:sp>
    </p:spTree>
    <p:extLst>
      <p:ext uri="{BB962C8B-B14F-4D97-AF65-F5344CB8AC3E}">
        <p14:creationId xmlns:p14="http://schemas.microsoft.com/office/powerpoint/2010/main" val="3545772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3FBC6-5F96-D042-BA10-EFC1419F7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choose the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6A7DC-DB5B-8D40-A743-BDBA1D089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models are chosen with complexity from simple to complex, in terms of linear/non-linear and computation cost</a:t>
            </a:r>
          </a:p>
          <a:p>
            <a:r>
              <a:rPr lang="en-US" dirty="0"/>
              <a:t>Two types of mode: discriminative and generative (Naïve Bayer)</a:t>
            </a:r>
          </a:p>
          <a:p>
            <a:r>
              <a:rPr lang="en-US" dirty="0"/>
              <a:t>The data has a lot of categorical or quasi-categorical features, tree-based model works pretty well</a:t>
            </a:r>
          </a:p>
          <a:p>
            <a:r>
              <a:rPr lang="en-US" dirty="0"/>
              <a:t>Gradient boosting tree is an step up on random forest</a:t>
            </a:r>
          </a:p>
          <a:p>
            <a:r>
              <a:rPr lang="en-US" dirty="0"/>
              <a:t>Based on the model performance, a lot of them stuck at AUC of ~0.8. It is more biased than </a:t>
            </a:r>
            <a:r>
              <a:rPr lang="en-US" dirty="0" err="1"/>
              <a:t>overfitted</a:t>
            </a:r>
            <a:r>
              <a:rPr lang="en-US" dirty="0"/>
              <a:t>. So neural network/ deep learning may help on revealing all the hidden XOR features</a:t>
            </a:r>
          </a:p>
        </p:txBody>
      </p:sp>
    </p:spTree>
    <p:extLst>
      <p:ext uri="{BB962C8B-B14F-4D97-AF65-F5344CB8AC3E}">
        <p14:creationId xmlns:p14="http://schemas.microsoft.com/office/powerpoint/2010/main" val="1665504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ECB9-2D62-E54E-A5D2-0AA81268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- The champion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8C37B-EEF0-5142-908E-9A3DAD3E0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Advantages for </a:t>
            </a:r>
            <a:r>
              <a:rPr lang="en-US" dirty="0" err="1"/>
              <a:t>XGBoost</a:t>
            </a:r>
            <a:r>
              <a:rPr lang="en-US" dirty="0"/>
              <a:t>:</a:t>
            </a:r>
          </a:p>
          <a:p>
            <a:r>
              <a:rPr lang="en-US" dirty="0"/>
              <a:t>Parallel Processing</a:t>
            </a:r>
          </a:p>
          <a:p>
            <a:r>
              <a:rPr lang="en-US" dirty="0"/>
              <a:t>High flexibility</a:t>
            </a:r>
          </a:p>
          <a:p>
            <a:r>
              <a:rPr lang="en-US" dirty="0"/>
              <a:t>Out of box routine for handling missing data</a:t>
            </a:r>
          </a:p>
          <a:p>
            <a:r>
              <a:rPr lang="en-US" dirty="0"/>
              <a:t>Tree pruning ( GBM is more of a </a:t>
            </a:r>
            <a:r>
              <a:rPr lang="en-US" dirty="0" err="1"/>
              <a:t>greddy</a:t>
            </a:r>
            <a:r>
              <a:rPr lang="en-US" dirty="0"/>
              <a:t> </a:t>
            </a:r>
            <a:r>
              <a:rPr lang="en-US" dirty="0" err="1"/>
              <a:t>allgorithm</a:t>
            </a:r>
            <a:r>
              <a:rPr lang="en-US" dirty="0"/>
              <a:t> but </a:t>
            </a:r>
            <a:r>
              <a:rPr lang="en-US" dirty="0" err="1"/>
              <a:t>XGBoost</a:t>
            </a:r>
            <a:r>
              <a:rPr lang="en-US" dirty="0"/>
              <a:t> make splits </a:t>
            </a:r>
            <a:r>
              <a:rPr lang="en-US" dirty="0" err="1"/>
              <a:t>upto</a:t>
            </a:r>
            <a:r>
              <a:rPr lang="en-US" dirty="0"/>
              <a:t> the </a:t>
            </a:r>
            <a:r>
              <a:rPr lang="en-US" dirty="0" err="1"/>
              <a:t>max_depth</a:t>
            </a:r>
            <a:r>
              <a:rPr lang="en-US" dirty="0"/>
              <a:t> then start pruning backwards</a:t>
            </a:r>
          </a:p>
          <a:p>
            <a:r>
              <a:rPr lang="en-US" dirty="0"/>
              <a:t>Build-in cross-validation</a:t>
            </a:r>
          </a:p>
          <a:p>
            <a:r>
              <a:rPr lang="en-US" dirty="0" err="1"/>
              <a:t>Contunue</a:t>
            </a:r>
            <a:r>
              <a:rPr lang="en-US" dirty="0"/>
              <a:t> on existing model (hot start)</a:t>
            </a:r>
          </a:p>
          <a:p>
            <a:r>
              <a:rPr lang="en-US" dirty="0" err="1"/>
              <a:t>tree_method</a:t>
            </a:r>
            <a:r>
              <a:rPr lang="en-US" dirty="0"/>
              <a:t> = </a:t>
            </a:r>
            <a:r>
              <a:rPr lang="en-US" dirty="0" err="1"/>
              <a:t>hist</a:t>
            </a:r>
            <a:r>
              <a:rPr lang="en-US" dirty="0"/>
              <a:t> for converting </a:t>
            </a:r>
            <a:r>
              <a:rPr lang="en-US" dirty="0" err="1"/>
              <a:t>contunuous</a:t>
            </a:r>
            <a:r>
              <a:rPr lang="en-US" dirty="0"/>
              <a:t> variable to buckets</a:t>
            </a:r>
          </a:p>
          <a:p>
            <a:r>
              <a:rPr lang="en-US" dirty="0" err="1"/>
              <a:t>xgboost</a:t>
            </a:r>
            <a:r>
              <a:rPr lang="en-US" dirty="0"/>
              <a:t> used a more regularized model formalization to control over-fitting, which gives it better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072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D969-A155-E048-9932-4D2C0D39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C2D33-61D8-FD42-9B28-561121F3A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Ideas with the date column (in this data only one month given): </a:t>
            </a:r>
            <a:br>
              <a:rPr lang="en-US" dirty="0"/>
            </a:br>
            <a:r>
              <a:rPr lang="en-US" dirty="0"/>
              <a:t>maybe it's too cold and internet </a:t>
            </a:r>
            <a:r>
              <a:rPr lang="en-US" dirty="0" err="1"/>
              <a:t>interupt</a:t>
            </a:r>
            <a:r>
              <a:rPr lang="en-US" dirty="0"/>
              <a:t> prone, call first etc. Create new feature to get month of year. Add weather data for that date.</a:t>
            </a:r>
          </a:p>
          <a:p>
            <a:r>
              <a:rPr lang="en-US" dirty="0"/>
              <a:t>Turn more features engineering with less than 5 unique values to dummy variables.</a:t>
            </a:r>
          </a:p>
          <a:p>
            <a:r>
              <a:rPr lang="en-US" dirty="0"/>
              <a:t>Creating more features, polynomial features etc.</a:t>
            </a:r>
          </a:p>
          <a:p>
            <a:r>
              <a:rPr lang="en-US" dirty="0"/>
              <a:t>Add more features by collecting data: zip code, income, education </a:t>
            </a:r>
            <a:r>
              <a:rPr lang="en-US" dirty="0" err="1"/>
              <a:t>leve</a:t>
            </a:r>
            <a:r>
              <a:rPr lang="en-US" dirty="0"/>
              <a:t>, browser type, </a:t>
            </a:r>
            <a:r>
              <a:rPr lang="en-US" dirty="0" err="1"/>
              <a:t>deveice</a:t>
            </a:r>
            <a:r>
              <a:rPr lang="en-US" dirty="0"/>
              <a:t> etc.</a:t>
            </a:r>
          </a:p>
          <a:p>
            <a:r>
              <a:rPr lang="en-US" dirty="0"/>
              <a:t>Try different </a:t>
            </a:r>
            <a:r>
              <a:rPr lang="en-US" dirty="0" err="1"/>
              <a:t>deepnet</a:t>
            </a:r>
            <a:r>
              <a:rPr lang="en-US" dirty="0"/>
              <a:t> architect with </a:t>
            </a:r>
            <a:r>
              <a:rPr lang="en-US" dirty="0" err="1"/>
              <a:t>keras</a:t>
            </a:r>
            <a:r>
              <a:rPr lang="en-US" dirty="0"/>
              <a:t>, tensor flow to get more complex hidden features.</a:t>
            </a:r>
          </a:p>
          <a:p>
            <a:r>
              <a:rPr lang="en-US" dirty="0"/>
              <a:t>Try deep learning </a:t>
            </a:r>
            <a:r>
              <a:rPr lang="en-US" dirty="0" err="1"/>
              <a:t>archetect</a:t>
            </a:r>
            <a:r>
              <a:rPr lang="en-US" dirty="0"/>
              <a:t> for anomaly detection, e.g.: encoder-decoder for major and minor class </a:t>
            </a:r>
            <a:r>
              <a:rPr lang="en-US" dirty="0" err="1"/>
              <a:t>seperately</a:t>
            </a:r>
            <a:r>
              <a:rPr lang="en-US" dirty="0"/>
              <a:t> and choose threshold</a:t>
            </a:r>
          </a:p>
          <a:p>
            <a:r>
              <a:rPr lang="en-US" dirty="0"/>
              <a:t>Try automated </a:t>
            </a:r>
            <a:r>
              <a:rPr lang="en-US" dirty="0" err="1"/>
              <a:t>hyperparameter</a:t>
            </a:r>
            <a:r>
              <a:rPr lang="en-US" dirty="0"/>
              <a:t> tuning framework for higher performance. </a:t>
            </a:r>
            <a:r>
              <a:rPr lang="en-US" u="sng" dirty="0" err="1"/>
              <a:t>hyperas</a:t>
            </a:r>
            <a:endParaRPr lang="en-US" dirty="0"/>
          </a:p>
          <a:p>
            <a:r>
              <a:rPr lang="en-US" dirty="0"/>
              <a:t>Finish up </a:t>
            </a:r>
            <a:r>
              <a:rPr lang="en-US" dirty="0" err="1"/>
              <a:t>keras</a:t>
            </a:r>
            <a:r>
              <a:rPr lang="en-US" dirty="0"/>
              <a:t> deep </a:t>
            </a:r>
            <a:r>
              <a:rPr lang="en-US" dirty="0" err="1"/>
              <a:t>neuralnet</a:t>
            </a:r>
            <a:r>
              <a:rPr lang="en-US" dirty="0"/>
              <a:t> with </a:t>
            </a:r>
            <a:r>
              <a:rPr lang="en-US" dirty="0" err="1"/>
              <a:t>auc</a:t>
            </a:r>
            <a:r>
              <a:rPr lang="en-US" dirty="0"/>
              <a:t> metric and implement other architect</a:t>
            </a:r>
          </a:p>
          <a:p>
            <a:r>
              <a:rPr lang="en-US" dirty="0"/>
              <a:t>Try a deep </a:t>
            </a:r>
            <a:r>
              <a:rPr lang="en-US" dirty="0" err="1"/>
              <a:t>neurla</a:t>
            </a:r>
            <a:r>
              <a:rPr lang="en-US" dirty="0"/>
              <a:t> network outlier detection architect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31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6DDF74-30FF-7B47-8B21-02C12DF7D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0730" y="1260140"/>
            <a:ext cx="80580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2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3BA07-2699-9748-8161-7428C1F5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9896D-54E9-594C-8AC5-9C410B038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types of customer paying GEICO products: 1. over the phone 2. online</a:t>
            </a:r>
          </a:p>
          <a:p>
            <a:r>
              <a:rPr lang="en-US" dirty="0"/>
              <a:t>It cost more for handling over-the-phone payment than online</a:t>
            </a:r>
          </a:p>
          <a:p>
            <a:r>
              <a:rPr lang="en-US" dirty="0"/>
              <a:t>GEICO has data for all the customers </a:t>
            </a:r>
          </a:p>
          <a:p>
            <a:r>
              <a:rPr lang="en-US" dirty="0"/>
              <a:t>Can we use the data to predict which class they belong to?</a:t>
            </a:r>
          </a:p>
          <a:p>
            <a:r>
              <a:rPr lang="en-US" dirty="0"/>
              <a:t>Challenge: highly unbalanced target (3%)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53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3BA07-2699-9748-8161-7428C1F5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EEC69-C32F-2940-B8D1-FF286DE99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37" y="1509628"/>
            <a:ext cx="80772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20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B84AE-7FE6-AE43-9A44-54242965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 and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749A1-B7A2-8249-B69F-0461A750F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Remove duplicates</a:t>
            </a:r>
          </a:p>
          <a:p>
            <a:r>
              <a:rPr lang="en-US" dirty="0"/>
              <a:t>2. Remove missing (~ 1%)</a:t>
            </a:r>
          </a:p>
          <a:p>
            <a:r>
              <a:rPr lang="en-US" dirty="0"/>
              <a:t>3. Remove constant columns</a:t>
            </a:r>
          </a:p>
          <a:p>
            <a:r>
              <a:rPr lang="en-US" dirty="0"/>
              <a:t>4. Remove date (only 2014-05)</a:t>
            </a:r>
          </a:p>
          <a:p>
            <a:r>
              <a:rPr lang="en-US" dirty="0"/>
              <a:t>5. Converting features with unique value &lt;3 to dummy variables</a:t>
            </a:r>
          </a:p>
          <a:p>
            <a:r>
              <a:rPr lang="en-US" dirty="0"/>
              <a:t>FE:  Transformation for column [‘Tenure’, ‘RTD_ST_CD’]</a:t>
            </a:r>
          </a:p>
          <a:p>
            <a:pPr lvl="1"/>
            <a:r>
              <a:rPr lang="en-US" dirty="0"/>
              <a:t>’Tenure’ column </a:t>
            </a:r>
            <a:r>
              <a:rPr lang="en-US" dirty="0" err="1"/>
              <a:t>np.sqrt</a:t>
            </a:r>
            <a:r>
              <a:rPr lang="en-US" dirty="0"/>
              <a:t>() to uniform distribution</a:t>
            </a:r>
          </a:p>
          <a:p>
            <a:pPr lvl="1"/>
            <a:r>
              <a:rPr lang="en-US" dirty="0"/>
              <a:t>‘RTD_ST_CD’ </a:t>
            </a:r>
            <a:r>
              <a:rPr lang="en-US" dirty="0" err="1"/>
              <a:t>groupby.mean</a:t>
            </a:r>
            <a:r>
              <a:rPr lang="en-US" dirty="0"/>
              <a:t>() </a:t>
            </a:r>
            <a:r>
              <a:rPr lang="en-US" dirty="0">
                <a:sym typeface="Wingdings" pitchFamily="2" charset="2"/>
              </a:rPr>
              <a:t> 4 levels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68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4700-39D5-DC4D-AA90-E0F39E722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BEC884-2A4E-5642-999F-80DDE714B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0906" y="1027905"/>
            <a:ext cx="9323475" cy="56178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D8E752-34CB-2445-AE68-8CD83D4CFB8E}"/>
              </a:ext>
            </a:extLst>
          </p:cNvPr>
          <p:cNvSpPr txBox="1"/>
          <p:nvPr/>
        </p:nvSpPr>
        <p:spPr>
          <a:xfrm>
            <a:off x="231864" y="2971800"/>
            <a:ext cx="22533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two class has similar distributions, which may make distribution based model hard to train.</a:t>
            </a:r>
          </a:p>
        </p:txBody>
      </p:sp>
    </p:spTree>
    <p:extLst>
      <p:ext uri="{BB962C8B-B14F-4D97-AF65-F5344CB8AC3E}">
        <p14:creationId xmlns:p14="http://schemas.microsoft.com/office/powerpoint/2010/main" val="3231049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9CA5-4E6C-844F-9DE4-2DA92D20B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of Tenure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A85ADF-DB6F-034B-84ED-FE520760A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0721" y="2207001"/>
            <a:ext cx="5361001" cy="3473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CB0272-DDB5-3146-BDFF-438AC5D1F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67" y="2207001"/>
            <a:ext cx="5141479" cy="3347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5C67BC-C47C-6D42-AB0F-2F71997EF333}"/>
              </a:ext>
            </a:extLst>
          </p:cNvPr>
          <p:cNvSpPr txBox="1"/>
          <p:nvPr/>
        </p:nvSpPr>
        <p:spPr>
          <a:xfrm>
            <a:off x="1636295" y="5680075"/>
            <a:ext cx="8650705" cy="371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Before											        After</a:t>
            </a:r>
          </a:p>
        </p:txBody>
      </p:sp>
    </p:spTree>
    <p:extLst>
      <p:ext uri="{BB962C8B-B14F-4D97-AF65-F5344CB8AC3E}">
        <p14:creationId xmlns:p14="http://schemas.microsoft.com/office/powerpoint/2010/main" val="2870104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625E1D-75D7-BC45-BD62-26A25B0B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111500"/>
            <a:ext cx="11226800" cy="374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20AA06-EAC7-E942-B516-0AD7FDBBE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685" y="0"/>
            <a:ext cx="6522357" cy="4110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7C8CA9-66F4-7049-B0AE-AE192211E4EB}"/>
              </a:ext>
            </a:extLst>
          </p:cNvPr>
          <p:cNvSpPr txBox="1"/>
          <p:nvPr/>
        </p:nvSpPr>
        <p:spPr>
          <a:xfrm>
            <a:off x="3853543" y="212271"/>
            <a:ext cx="343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RTD_ST_CD Count by unique value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05D2E6-6092-BF46-9DA0-E77A186946E2}"/>
              </a:ext>
            </a:extLst>
          </p:cNvPr>
          <p:cNvSpPr txBox="1"/>
          <p:nvPr/>
        </p:nvSpPr>
        <p:spPr>
          <a:xfrm>
            <a:off x="3477985" y="4323268"/>
            <a:ext cx="3935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RTD_ST_CD drop to 4 level based on average ‘</a:t>
            </a:r>
            <a:r>
              <a:rPr lang="en-US" dirty="0" err="1"/>
              <a:t>call_flag</a:t>
            </a:r>
            <a:r>
              <a:rPr lang="en-US" dirty="0"/>
              <a:t>’ per CD</a:t>
            </a:r>
          </a:p>
        </p:txBody>
      </p:sp>
    </p:spTree>
    <p:extLst>
      <p:ext uri="{BB962C8B-B14F-4D97-AF65-F5344CB8AC3E}">
        <p14:creationId xmlns:p14="http://schemas.microsoft.com/office/powerpoint/2010/main" val="775471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8482A-20A7-C346-99F5-C3D29EFC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other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3EE95-C806-B640-9023-E8C15D525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 other features contains limited unique values</a:t>
            </a:r>
          </a:p>
          <a:p>
            <a:r>
              <a:rPr lang="en-US" dirty="0"/>
              <a:t>For number of unique values &lt;=3, make sense to convert to categorical (OHE)</a:t>
            </a:r>
          </a:p>
          <a:p>
            <a:r>
              <a:rPr lang="en-US" dirty="0"/>
              <a:t>For constant column, drop it since Shannon Entropy is 0.</a:t>
            </a:r>
          </a:p>
        </p:txBody>
      </p:sp>
    </p:spTree>
    <p:extLst>
      <p:ext uri="{BB962C8B-B14F-4D97-AF65-F5344CB8AC3E}">
        <p14:creationId xmlns:p14="http://schemas.microsoft.com/office/powerpoint/2010/main" val="1610164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</TotalTime>
  <Words>900</Words>
  <Application>Microsoft Macintosh PowerPoint</Application>
  <PresentationFormat>Widescreen</PresentationFormat>
  <Paragraphs>244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Predictive model for user online payment engagement</vt:lpstr>
      <vt:lpstr>Outline</vt:lpstr>
      <vt:lpstr>Introduction</vt:lpstr>
      <vt:lpstr>Target Distribution</vt:lpstr>
      <vt:lpstr>Data wrangling and feature engineering</vt:lpstr>
      <vt:lpstr>EDA</vt:lpstr>
      <vt:lpstr>Transformation of Tenure </vt:lpstr>
      <vt:lpstr>PowerPoint Presentation</vt:lpstr>
      <vt:lpstr>The other features</vt:lpstr>
      <vt:lpstr>Preprocessing (after EDA)</vt:lpstr>
      <vt:lpstr>PowerPoint Presentation</vt:lpstr>
      <vt:lpstr>Modeling Algorithms</vt:lpstr>
      <vt:lpstr>Model metrics and results</vt:lpstr>
      <vt:lpstr>Model Results I (best)</vt:lpstr>
      <vt:lpstr>Model Results II (best)</vt:lpstr>
      <vt:lpstr>Feature importance (selected) - xgboost</vt:lpstr>
      <vt:lpstr>Feature importance (selected) – Random Forest</vt:lpstr>
      <vt:lpstr>Gradient Boost Classifier</vt:lpstr>
      <vt:lpstr>Feature importance (selected) – Logistic Regression (bad)</vt:lpstr>
      <vt:lpstr>Why choose the models</vt:lpstr>
      <vt:lpstr>XGBoost- The champion</vt:lpstr>
      <vt:lpstr>Next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liang kuang</dc:creator>
  <cp:lastModifiedBy>liang kuang</cp:lastModifiedBy>
  <cp:revision>158</cp:revision>
  <dcterms:created xsi:type="dcterms:W3CDTF">2018-03-17T21:45:52Z</dcterms:created>
  <dcterms:modified xsi:type="dcterms:W3CDTF">2018-03-18T01:41:32Z</dcterms:modified>
</cp:coreProperties>
</file>